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68" r:id="rId4"/>
    <p:sldId id="265" r:id="rId5"/>
    <p:sldId id="266" r:id="rId6"/>
    <p:sldId id="256" r:id="rId7"/>
    <p:sldId id="257" r:id="rId8"/>
    <p:sldId id="269" r:id="rId9"/>
    <p:sldId id="278" r:id="rId10"/>
    <p:sldId id="279" r:id="rId11"/>
    <p:sldId id="260" r:id="rId12"/>
    <p:sldId id="280" r:id="rId13"/>
    <p:sldId id="281" r:id="rId14"/>
    <p:sldId id="282" r:id="rId15"/>
    <p:sldId id="267" r:id="rId16"/>
    <p:sldId id="283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4AD0"/>
    <a:srgbClr val="1A2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字幕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字幕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448EF-C3CE-4842-AEE5-A21393E14FC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D0FEB-079B-4AFD-81DE-B2AD1C75C17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形 5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形 10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08200" y="435262"/>
            <a:ext cx="7975600" cy="5008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2108200" y="435263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テキストボックス 16"/>
          <p:cNvSpPr txBox="1"/>
          <p:nvPr/>
        </p:nvSpPr>
        <p:spPr>
          <a:xfrm>
            <a:off x="2107565" y="710565"/>
            <a:ext cx="723709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latin typeface="Arial Narrow" panose="020B0606020202030204" pitchFamily="34" charset="0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8" name="テキストボックス 17"/>
          <p:cNvSpPr txBox="1"/>
          <p:nvPr/>
        </p:nvSpPr>
        <p:spPr>
          <a:xfrm>
            <a:off x="2108200" y="434975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形 10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635" y="-635"/>
            <a:ext cx="12191365" cy="652843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07565" y="435262"/>
            <a:ext cx="7975600" cy="5008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2108200" y="435263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テキストボックス 16"/>
          <p:cNvSpPr txBox="1"/>
          <p:nvPr/>
        </p:nvSpPr>
        <p:spPr>
          <a:xfrm>
            <a:off x="2107565" y="671830"/>
            <a:ext cx="72370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>
                <a:solidFill>
                  <a:schemeClr val="bg1"/>
                </a:solidFill>
                <a:ea typeface="+mn-lt"/>
              </a:rPr>
              <a:t>#include </a:t>
            </a:r>
            <a:r>
              <a:rPr lang="en-US" altLang="ja-JP">
                <a:solidFill>
                  <a:srgbClr val="FF0000"/>
                </a:solidFill>
                <a:ea typeface="+mn-lt"/>
              </a:rPr>
              <a:t>&lt;../cv.txt&gt;</a:t>
            </a:r>
            <a:endParaRPr lang="en-US" altLang="ja-JP">
              <a:solidFill>
                <a:srgbClr val="FF0000"/>
              </a:solidFill>
              <a:ea typeface="+mn-lt"/>
            </a:endParaRPr>
          </a:p>
          <a:p>
            <a:endParaRPr lang="en-US" altLang="ja-JP">
              <a:solidFill>
                <a:schemeClr val="bg1"/>
              </a:solidFill>
              <a:ea typeface="+mn-lt"/>
            </a:endParaRPr>
          </a:p>
          <a:p>
            <a:r>
              <a:rPr lang="en-US" altLang="ja-JP">
                <a:solidFill>
                  <a:schemeClr val="accent5"/>
                </a:solidFill>
                <a:ea typeface="+mn-lt"/>
              </a:rPr>
              <a:t>pdf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 </a:t>
            </a:r>
            <a:r>
              <a:rPr lang="en-US" altLang="ja-JP">
                <a:solidFill>
                  <a:schemeClr val="accent2"/>
                </a:solidFill>
                <a:ea typeface="+mn-lt"/>
              </a:rPr>
              <a:t>function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(</a:t>
            </a:r>
            <a:r>
              <a:rPr lang="en-US" altLang="ja-JP">
                <a:solidFill>
                  <a:schemeClr val="accent2"/>
                </a:solidFill>
                <a:ea typeface="+mn-lt"/>
              </a:rPr>
              <a:t>yo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, </a:t>
            </a:r>
            <a:r>
              <a:rPr lang="en-US" altLang="ja-JP">
                <a:solidFill>
                  <a:schemeClr val="accent2"/>
                </a:solidFill>
                <a:ea typeface="+mn-lt"/>
              </a:rPr>
              <a:t>event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) {</a:t>
            </a:r>
            <a:endParaRPr lang="en-US" altLang="ja-JP">
              <a:solidFill>
                <a:schemeClr val="bg1"/>
              </a:solidFill>
              <a:ea typeface="+mn-lt"/>
            </a:endParaRPr>
          </a:p>
          <a:p>
            <a:r>
              <a:rPr lang="en-US" altLang="ja-JP">
                <a:solidFill>
                  <a:schemeClr val="bg1"/>
                </a:solidFill>
                <a:ea typeface="+mn-lt"/>
              </a:rPr>
              <a:t>  </a:t>
            </a:r>
            <a:r>
              <a:rPr lang="en-US" altLang="ja-JP">
                <a:solidFill>
                  <a:schemeClr val="accent5"/>
                </a:solidFill>
                <a:ea typeface="+mn-lt"/>
              </a:rPr>
              <a:t>return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 </a:t>
            </a:r>
            <a:r>
              <a:rPr lang="en-US" altLang="ja-JP">
                <a:solidFill>
                  <a:schemeClr val="accent2"/>
                </a:solidFill>
                <a:ea typeface="+mn-lt"/>
              </a:rPr>
              <a:t>30yo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.</a:t>
            </a:r>
            <a:r>
              <a:rPr lang="en-US" altLang="ja-JP">
                <a:solidFill>
                  <a:schemeClr val="accent4"/>
                </a:solidFill>
                <a:ea typeface="+mn-lt"/>
              </a:rPr>
              <a:t>pdf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;</a:t>
            </a:r>
            <a:endParaRPr lang="en-US" altLang="ja-JP">
              <a:solidFill>
                <a:schemeClr val="bg1"/>
              </a:solidFill>
              <a:ea typeface="+mn-lt"/>
            </a:endParaRPr>
          </a:p>
          <a:p>
            <a:r>
              <a:rPr lang="en-US" altLang="ja-JP">
                <a:solidFill>
                  <a:schemeClr val="bg1"/>
                </a:solidFill>
                <a:ea typeface="+mn-lt"/>
              </a:rPr>
              <a:t>}</a:t>
            </a:r>
            <a:endParaRPr lang="en-US" altLang="ja-JP">
              <a:solidFill>
                <a:schemeClr val="bg1"/>
              </a:solidFill>
              <a:ea typeface="+mn-lt"/>
            </a:endParaRPr>
          </a:p>
          <a:p>
            <a:endParaRPr lang="en-US" altLang="ja-JP">
              <a:solidFill>
                <a:schemeClr val="bg1"/>
              </a:solidFill>
              <a:ea typeface="+mn-lt"/>
            </a:endParaRPr>
          </a:p>
          <a:p>
            <a:r>
              <a:rPr lang="en-US" altLang="ja-JP">
                <a:solidFill>
                  <a:schemeClr val="accent2"/>
                </a:solidFill>
                <a:ea typeface="+mn-lt"/>
              </a:rPr>
              <a:t>function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(</a:t>
            </a:r>
            <a:r>
              <a:rPr lang="en-US" altLang="ja-JP">
                <a:solidFill>
                  <a:schemeClr val="accent6"/>
                </a:solidFill>
                <a:ea typeface="+mn-lt"/>
              </a:rPr>
              <a:t>30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, </a:t>
            </a:r>
            <a:r>
              <a:rPr lang="en-US" altLang="ja-JP">
                <a:solidFill>
                  <a:schemeClr val="accent6"/>
                </a:solidFill>
                <a:ea typeface="+mn-lt"/>
              </a:rPr>
              <a:t>3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);</a:t>
            </a:r>
            <a:endParaRPr lang="en-US" altLang="ja-JP">
              <a:solidFill>
                <a:schemeClr val="bg1"/>
              </a:solidFill>
              <a:ea typeface="+mn-lt"/>
            </a:endParaRPr>
          </a:p>
        </p:txBody>
      </p:sp>
      <p:sp>
        <p:nvSpPr>
          <p:cNvPr id="18" name="テキストボックス 17"/>
          <p:cNvSpPr txBox="1"/>
          <p:nvPr/>
        </p:nvSpPr>
        <p:spPr>
          <a:xfrm>
            <a:off x="2108200" y="434975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2108200" y="5075555"/>
            <a:ext cx="770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>
                <a:solidFill>
                  <a:schemeClr val="bg1"/>
                </a:solidFill>
              </a:rPr>
              <a:t>:w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108200" y="5075555"/>
            <a:ext cx="2661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>
                <a:solidFill>
                  <a:schemeClr val="bg1"/>
                </a:solidFill>
              </a:rPr>
              <a:t>:q</a:t>
            </a:r>
            <a:endParaRPr lang="en-US" altLang="ja-JP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形 10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49475" y="107950"/>
            <a:ext cx="7975600" cy="61652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2149475" y="108238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テキストボックス 16"/>
          <p:cNvSpPr txBox="1"/>
          <p:nvPr/>
        </p:nvSpPr>
        <p:spPr>
          <a:xfrm>
            <a:off x="2148840" y="383540"/>
            <a:ext cx="723709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latin typeface="Arial Narrow" panose="020B0606020202030204" pitchFamily="34" charset="0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8" name="テキストボックス 17"/>
          <p:cNvSpPr txBox="1"/>
          <p:nvPr/>
        </p:nvSpPr>
        <p:spPr>
          <a:xfrm>
            <a:off x="2149475" y="10795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形 3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7620"/>
            <a:ext cx="12191365" cy="652843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 dirty="0"/>
          </a:p>
        </p:txBody>
      </p:sp>
      <p:sp>
        <p:nvSpPr>
          <p:cNvPr id="3" name="正方形/長方形 1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5" name="正方形/長方形 13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49475" y="107950"/>
            <a:ext cx="7975600" cy="61652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2149475" y="108238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2148840" y="383540"/>
            <a:ext cx="723709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latin typeface="Arial Narrow" panose="020B0606020202030204" pitchFamily="34" charset="0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2149475" y="10795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3310" y="621030"/>
            <a:ext cx="10673715" cy="5433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083310" y="621030"/>
            <a:ext cx="10673715" cy="23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14730" y="602615"/>
            <a:ext cx="16827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30yo.pdf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58545" y="862330"/>
            <a:ext cx="75660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・博士（情報学）</a:t>
            </a:r>
            <a:endParaRPr kumimoji="1" lang="ja-JP" altLang="en-US" dirty="0"/>
          </a:p>
          <a:p>
            <a:endParaRPr kumimoji="1" lang="ja-JP" altLang="en-US" sz="800" dirty="0"/>
          </a:p>
          <a:p>
            <a:r>
              <a:rPr kumimoji="1" lang="ja-JP" altLang="en-US" dirty="0"/>
              <a:t>・日本語版ウィキペディアで</a:t>
            </a:r>
            <a:endParaRPr kumimoji="1" lang="ja-JP" altLang="en-US" dirty="0"/>
          </a:p>
          <a:p>
            <a:endParaRPr kumimoji="1" lang="ja-JP" altLang="en-US" sz="800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NII </a:t>
            </a:r>
            <a:r>
              <a:rPr kumimoji="1" lang="ja-JP" altLang="en-US" dirty="0"/>
              <a:t>に勤務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777220" y="85023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/>
      <p:bldP spid="18" grpId="0"/>
      <p:bldP spid="8" grpId="0"/>
      <p:bldP spid="13" grpId="1" animBg="1"/>
      <p:bldP spid="14" grpId="1" animBg="1"/>
      <p:bldP spid="17" grpId="1"/>
      <p:bldP spid="18" grpId="1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形 10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49475" y="107950"/>
            <a:ext cx="7975600" cy="61652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2149475" y="108238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テキストボックス 16"/>
          <p:cNvSpPr txBox="1"/>
          <p:nvPr/>
        </p:nvSpPr>
        <p:spPr>
          <a:xfrm>
            <a:off x="2149475" y="344805"/>
            <a:ext cx="723709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exit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8" name="テキストボックス 17"/>
          <p:cNvSpPr txBox="1"/>
          <p:nvPr/>
        </p:nvSpPr>
        <p:spPr>
          <a:xfrm>
            <a:off x="2149475" y="10795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17" grpId="0"/>
      <p:bldP spid="18" grpId="0"/>
      <p:bldP spid="10" grpId="1" animBg="1"/>
      <p:bldP spid="6" grpId="1" animBg="1"/>
      <p:bldP spid="17" grpId="1"/>
      <p:bldP spid="18" grpId="1"/>
      <p:bldP spid="12" grpId="0" animBg="1"/>
      <p:bldP spid="13" grpId="0" animBg="1"/>
      <p:bldP spid="14" grpId="0" animBg="1"/>
      <p:bldP spid="15" grpId="0"/>
      <p:bldP spid="12" grpId="1" animBg="1"/>
      <p:bldP spid="13" grpId="1" animBg="1"/>
      <p:bldP spid="14" grpId="1" animBg="1"/>
      <p:bldP spid="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ja-JP" altLang="en-US" b="1">
                <a:latin typeface="HG丸ｺﾞｼｯｸM-PRO" panose="020F0400000000000000" charset="-128"/>
                <a:ea typeface="HG丸ｺﾞｼｯｸM-PRO" panose="020F0400000000000000" charset="-128"/>
                <a:cs typeface="HG丸ｺﾞｼｯｸM-PRO" panose="020F0400000000000000" charset="-128"/>
              </a:rPr>
              <a:t>秋季総合報告会　第</a:t>
            </a:r>
            <a:r>
              <a:rPr lang="en-US" altLang="ja-JP" b="1">
                <a:latin typeface="HG丸ｺﾞｼｯｸM-PRO" panose="020F0400000000000000" charset="-128"/>
                <a:ea typeface="HG丸ｺﾞｼｯｸM-PRO" panose="020F0400000000000000" charset="-128"/>
                <a:cs typeface="HG丸ｺﾞｼｯｸM-PRO" panose="020F0400000000000000" charset="-128"/>
              </a:rPr>
              <a:t>2</a:t>
            </a:r>
            <a:r>
              <a:rPr lang="ja-JP" altLang="en-US" b="1">
                <a:latin typeface="HG丸ｺﾞｼｯｸM-PRO" panose="020F0400000000000000" charset="-128"/>
                <a:ea typeface="HG丸ｺﾞｼｯｸM-PRO" panose="020F0400000000000000" charset="-128"/>
                <a:cs typeface="HG丸ｺﾞｼｯｸM-PRO" panose="020F0400000000000000" charset="-128"/>
              </a:rPr>
              <a:t>部（</a:t>
            </a:r>
            <a:r>
              <a:rPr lang="en-US" altLang="ja-JP" b="1">
                <a:latin typeface="HG丸ｺﾞｼｯｸM-PRO" panose="020F0400000000000000" charset="-128"/>
                <a:ea typeface="HG丸ｺﾞｼｯｸM-PRO" panose="020F0400000000000000" charset="-128"/>
                <a:cs typeface="HG丸ｺﾞｼｯｸM-PRO" panose="020F0400000000000000" charset="-128"/>
              </a:rPr>
              <a:t>LT</a:t>
            </a:r>
            <a:r>
              <a:rPr lang="ja-JP" altLang="en-US" b="1">
                <a:latin typeface="HG丸ｺﾞｼｯｸM-PRO" panose="020F0400000000000000" charset="-128"/>
                <a:ea typeface="HG丸ｺﾞｼｯｸM-PRO" panose="020F0400000000000000" charset="-128"/>
                <a:cs typeface="HG丸ｺﾞｼｯｸM-PRO" panose="020F0400000000000000" charset="-128"/>
              </a:rPr>
              <a:t>会）</a:t>
            </a:r>
            <a:endParaRPr lang="ja-JP" altLang="en-US" b="1">
              <a:latin typeface="HG丸ｺﾞｼｯｸM-PRO" panose="020F0400000000000000" charset="-128"/>
              <a:ea typeface="HG丸ｺﾞｼｯｸM-PRO" panose="020F0400000000000000" charset="-128"/>
              <a:cs typeface="HG丸ｺﾞｼｯｸM-PRO" panose="020F0400000000000000" charset="-128"/>
            </a:endParaRPr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8195"/>
          </a:xfrm>
        </p:spPr>
        <p:txBody>
          <a:bodyPr/>
          <a:p>
            <a:r>
              <a:rPr lang="ja-JP" altLang="en-US" sz="3200">
                <a:ea typeface="+mn-lt"/>
                <a:cs typeface="+mn-lt"/>
              </a:rPr>
              <a:t>生成言語ステガノグラフィにおける曖昧さ回避について </a:t>
            </a:r>
            <a:r>
              <a:rPr lang="en-US" altLang="ja-JP" sz="3200">
                <a:ea typeface="+mn-lt"/>
                <a:cs typeface="+mn-lt"/>
              </a:rPr>
              <a:t>- MtSaka</a:t>
            </a:r>
            <a:endParaRPr lang="en-US" altLang="ja-JP" sz="3200">
              <a:ea typeface="+mn-lt"/>
              <a:cs typeface="+mn-lt"/>
            </a:endParaRPr>
          </a:p>
          <a:p>
            <a:pPr marL="0" indent="0">
              <a:buNone/>
            </a:pPr>
            <a:r>
              <a:rPr lang="ja-JP" altLang="en-US" sz="3200">
                <a:solidFill>
                  <a:srgbClr val="FF0000"/>
                </a:solidFill>
                <a:ea typeface="+mn-lt"/>
                <a:cs typeface="+mn-lt"/>
              </a:rPr>
              <a:t>▸</a:t>
            </a:r>
            <a:r>
              <a:rPr lang="ja-JP" altLang="en-US" sz="3200">
                <a:ea typeface="+mn-lt"/>
                <a:cs typeface="+mn-lt"/>
              </a:rPr>
              <a:t> </a:t>
            </a:r>
            <a:r>
              <a:rPr lang="en-US" altLang="ja-JP" sz="3200">
                <a:ea typeface="+mn-lt"/>
                <a:cs typeface="+mn-lt"/>
              </a:rPr>
              <a:t>$ vim myfuture.per - juten10x</a:t>
            </a:r>
            <a:endParaRPr lang="en-US" altLang="ja-JP" sz="3200">
              <a:ea typeface="+mn-lt"/>
              <a:cs typeface="+mn-lt"/>
            </a:endParaRPr>
          </a:p>
          <a:p>
            <a:r>
              <a:rPr lang="ja-JP" altLang="en-US" sz="3200">
                <a:ea typeface="+mn-lt"/>
                <a:cs typeface="+mn-lt"/>
              </a:rPr>
              <a:t>猫ミーム化するキュレーション </a:t>
            </a:r>
            <a:r>
              <a:rPr lang="en-US" altLang="ja-JP" sz="3200">
                <a:ea typeface="+mn-lt"/>
                <a:cs typeface="+mn-lt"/>
              </a:rPr>
              <a:t>- rFuse</a:t>
            </a:r>
            <a:endParaRPr lang="en-US" altLang="ja-JP" sz="3200">
              <a:ea typeface="+mn-lt"/>
              <a:cs typeface="+mn-lt"/>
            </a:endParaRPr>
          </a:p>
          <a:p>
            <a:r>
              <a:rPr lang="ja-JP" altLang="en-US" sz="3200">
                <a:ea typeface="+mn-lt"/>
                <a:cs typeface="+mn-lt"/>
              </a:rPr>
              <a:t>週記出張版 </a:t>
            </a:r>
            <a:r>
              <a:rPr lang="en-US" altLang="ja-JP" sz="3200">
                <a:ea typeface="+mn-lt"/>
                <a:cs typeface="+mn-lt"/>
              </a:rPr>
              <a:t>- kotatsugame</a:t>
            </a:r>
            <a:endParaRPr lang="en-US" altLang="ja-JP" sz="3200"/>
          </a:p>
          <a:p>
            <a:r>
              <a:rPr lang="en-US" altLang="ja-JP" sz="3200">
                <a:ea typeface="+mn-lt"/>
                <a:cs typeface="+mn-lt"/>
                <a:sym typeface="+mn-ea"/>
              </a:rPr>
              <a:t>RT</a:t>
            </a:r>
            <a:r>
              <a:rPr lang="ja-JP" altLang="en-US" sz="3200">
                <a:ea typeface="+mn-lt"/>
                <a:cs typeface="+mn-lt"/>
                <a:sym typeface="+mn-ea"/>
              </a:rPr>
              <a:t>（</a:t>
            </a:r>
            <a:r>
              <a:rPr lang="en-US" altLang="ja-JP" sz="3200">
                <a:ea typeface="+mn-lt"/>
                <a:cs typeface="+mn-lt"/>
                <a:sym typeface="+mn-ea"/>
              </a:rPr>
              <a:t>Rakugo Talk</a:t>
            </a:r>
            <a:r>
              <a:rPr lang="ja-JP" altLang="en-US" sz="3200">
                <a:ea typeface="+mn-lt"/>
                <a:cs typeface="+mn-lt"/>
                <a:sym typeface="+mn-ea"/>
              </a:rPr>
              <a:t>） </a:t>
            </a:r>
            <a:r>
              <a:rPr lang="en-US" altLang="ja-JP" sz="3200">
                <a:ea typeface="+mn-lt"/>
                <a:cs typeface="+mn-lt"/>
                <a:sym typeface="+mn-ea"/>
              </a:rPr>
              <a:t>- ei1333</a:t>
            </a:r>
            <a:endParaRPr lang="en-US" altLang="ja-JP" sz="3200"/>
          </a:p>
        </p:txBody>
      </p:sp>
      <p:sp>
        <p:nvSpPr>
          <p:cNvPr id="4" name="テキストボックス 3"/>
          <p:cNvSpPr txBox="1"/>
          <p:nvPr/>
        </p:nvSpPr>
        <p:spPr>
          <a:xfrm>
            <a:off x="10267315" y="6356985"/>
            <a:ext cx="180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/>
              <a:t>2024</a:t>
            </a:r>
            <a:r>
              <a:rPr lang="ja-JP" altLang="en-US"/>
              <a:t>年</a:t>
            </a:r>
            <a:r>
              <a:rPr lang="en-US" altLang="ja-JP"/>
              <a:t>10</a:t>
            </a:r>
            <a:r>
              <a:rPr lang="ja-JP" altLang="en-US"/>
              <a:t>月</a:t>
            </a:r>
            <a:r>
              <a:rPr lang="en-US" altLang="ja-JP"/>
              <a:t>9</a:t>
            </a:r>
            <a:r>
              <a:rPr lang="ja-JP" altLang="en-US"/>
              <a:t>日</a:t>
            </a:r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latin typeface="HG丸ｺﾞｼｯｸM-PRO" panose="020F0400000000000000" charset="-128"/>
                <a:ea typeface="HG丸ｺﾞｼｯｸM-PRO" panose="020F0400000000000000" charset="-128"/>
              </a:rPr>
              <a:t>自己紹介</a:t>
            </a:r>
            <a:endParaRPr lang="ja-JP" altLang="en-US">
              <a:latin typeface="HG丸ｺﾞｼｯｸM-PRO" panose="020F0400000000000000" charset="-128"/>
              <a:ea typeface="HG丸ｺﾞｼｯｸM-PRO" panose="020F0400000000000000" charset="-128"/>
            </a:endParaRPr>
          </a:p>
        </p:txBody>
      </p:sp>
      <p:sp>
        <p:nvSpPr>
          <p:cNvPr id="3" name="コンテンツプレースホルダ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 altLang="ja-JP" sz="3200"/>
              <a:t>juten10x</a:t>
            </a:r>
            <a:r>
              <a:rPr lang="ja-JP" altLang="en-US" sz="3200"/>
              <a:t>（十河悠真）</a:t>
            </a:r>
            <a:endParaRPr lang="ja-JP" altLang="en-US"/>
          </a:p>
          <a:p>
            <a:r>
              <a:rPr lang="ja-JP" altLang="en-US"/>
              <a:t>高</a:t>
            </a:r>
            <a:r>
              <a:rPr lang="en-US" altLang="ja-JP"/>
              <a:t>3</a:t>
            </a:r>
            <a:endParaRPr lang="ja-JP" altLang="en-US"/>
          </a:p>
          <a:p>
            <a:r>
              <a:rPr lang="ja-JP" altLang="en-US">
                <a:sym typeface="+mn-ea"/>
              </a:rPr>
              <a:t>日本語版ウィキペディアでの編集回数</a:t>
            </a:r>
            <a:r>
              <a:rPr lang="en-US" altLang="ja-JP">
                <a:sym typeface="+mn-ea"/>
              </a:rPr>
              <a:t>: 1,602</a:t>
            </a:r>
            <a:r>
              <a:rPr lang="ja-JP" altLang="en-US">
                <a:sym typeface="+mn-ea"/>
              </a:rPr>
              <a:t>回（</a:t>
            </a:r>
            <a:r>
              <a:rPr lang="en-US" altLang="ja-JP">
                <a:sym typeface="+mn-ea"/>
              </a:rPr>
              <a:t>[[</a:t>
            </a:r>
            <a:r>
              <a:rPr lang="ja-JP" altLang="en-US">
                <a:sym typeface="+mn-ea"/>
              </a:rPr>
              <a:t>利用者</a:t>
            </a:r>
            <a:r>
              <a:rPr lang="en-US" altLang="ja-JP">
                <a:sym typeface="+mn-ea"/>
              </a:rPr>
              <a:t>:Juten]]</a:t>
            </a:r>
            <a:r>
              <a:rPr lang="ja-JP" altLang="en-US">
                <a:sym typeface="+mn-ea"/>
              </a:rPr>
              <a:t>、拡張承認された利用者）</a:t>
            </a:r>
            <a:endParaRPr lang="en-US" altLang="ja-JP" u="sng">
              <a:solidFill>
                <a:schemeClr val="accent1"/>
              </a:solidFill>
            </a:endParaRPr>
          </a:p>
          <a:p>
            <a:r>
              <a:rPr lang="ja-JP" altLang="en-US">
                <a:sym typeface="+mn-ea"/>
              </a:rPr>
              <a:t>基本情報技術者試験　合格</a:t>
            </a:r>
            <a:endParaRPr lang="ja-JP" altLang="en-US">
              <a:sym typeface="+mn-ea"/>
            </a:endParaRPr>
          </a:p>
          <a:p>
            <a:r>
              <a:rPr lang="en-US" altLang="ja-JP">
                <a:sym typeface="+mn-ea"/>
              </a:rPr>
              <a:t>HP: </a:t>
            </a:r>
            <a:r>
              <a:rPr lang="en-US" altLang="ja-JP" u="sng">
                <a:solidFill>
                  <a:schemeClr val="accent1"/>
                </a:solidFill>
                <a:sym typeface="+mn-ea"/>
              </a:rPr>
              <a:t>https://juten10x.github.io</a:t>
            </a:r>
            <a:endParaRPr lang="ja-JP" altLang="en-US">
              <a:sym typeface="+mn-ea"/>
            </a:endParaRPr>
          </a:p>
          <a:p>
            <a:endParaRPr lang="en-US" altLang="ja-JP" u="sng">
              <a:solidFill>
                <a:schemeClr val="accent1"/>
              </a:solidFill>
            </a:endParaRPr>
          </a:p>
        </p:txBody>
      </p:sp>
      <p:pic>
        <p:nvPicPr>
          <p:cNvPr id="4" name="コンテンツプレースホルダ 3" descr="light_whit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36765" y="2375535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形 5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5" name="テキストボックス 4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形 10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08200" y="435262"/>
            <a:ext cx="7975600" cy="5008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2108200" y="435263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テキストボックス 16"/>
          <p:cNvSpPr txBox="1"/>
          <p:nvPr/>
        </p:nvSpPr>
        <p:spPr>
          <a:xfrm>
            <a:off x="2107565" y="710565"/>
            <a:ext cx="7237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latin typeface="Arial Narrow" panose="020B0606020202030204" pitchFamily="34" charset="0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8" name="テキストボックス 17"/>
          <p:cNvSpPr txBox="1"/>
          <p:nvPr/>
        </p:nvSpPr>
        <p:spPr>
          <a:xfrm>
            <a:off x="2108200" y="434975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6" grpId="0" animBg="1"/>
      <p:bldP spid="17" grpId="0"/>
      <p:bldP spid="18" grpId="0"/>
      <p:bldP spid="10" grpId="1" animBg="1"/>
      <p:bldP spid="6" grpId="1" animBg="1"/>
      <p:bldP spid="17" grpId="1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形 10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07565" y="435262"/>
            <a:ext cx="7975600" cy="5008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2108200" y="435263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テキストボックス 16"/>
          <p:cNvSpPr txBox="1"/>
          <p:nvPr/>
        </p:nvSpPr>
        <p:spPr>
          <a:xfrm>
            <a:off x="2108200" y="671830"/>
            <a:ext cx="72370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>
                <a:solidFill>
                  <a:schemeClr val="bg1"/>
                </a:solidFill>
                <a:ea typeface="+mn-lt"/>
              </a:rPr>
              <a:t>#include </a:t>
            </a:r>
            <a:r>
              <a:rPr lang="en-US" altLang="ja-JP">
                <a:solidFill>
                  <a:srgbClr val="FF0000"/>
                </a:solidFill>
                <a:ea typeface="+mn-lt"/>
              </a:rPr>
              <a:t>&lt;../cv.txt&gt;</a:t>
            </a:r>
            <a:endParaRPr lang="en-US" altLang="ja-JP">
              <a:solidFill>
                <a:srgbClr val="FF0000"/>
              </a:solidFill>
              <a:ea typeface="+mn-lt"/>
            </a:endParaRPr>
          </a:p>
          <a:p>
            <a:endParaRPr lang="en-US" altLang="ja-JP">
              <a:solidFill>
                <a:schemeClr val="bg1"/>
              </a:solidFill>
              <a:ea typeface="+mn-lt"/>
            </a:endParaRPr>
          </a:p>
          <a:p>
            <a:r>
              <a:rPr lang="en-US" altLang="ja-JP">
                <a:solidFill>
                  <a:schemeClr val="accent5"/>
                </a:solidFill>
                <a:ea typeface="+mn-lt"/>
              </a:rPr>
              <a:t>pdf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 </a:t>
            </a:r>
            <a:r>
              <a:rPr lang="en-US" altLang="ja-JP">
                <a:solidFill>
                  <a:schemeClr val="accent2"/>
                </a:solidFill>
                <a:ea typeface="+mn-lt"/>
              </a:rPr>
              <a:t>function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(</a:t>
            </a:r>
            <a:r>
              <a:rPr lang="en-US" altLang="ja-JP">
                <a:solidFill>
                  <a:schemeClr val="accent2"/>
                </a:solidFill>
                <a:ea typeface="+mn-lt"/>
              </a:rPr>
              <a:t>yo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, </a:t>
            </a:r>
            <a:r>
              <a:rPr lang="en-US" altLang="ja-JP">
                <a:solidFill>
                  <a:schemeClr val="accent2"/>
                </a:solidFill>
                <a:ea typeface="+mn-lt"/>
              </a:rPr>
              <a:t>event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) {</a:t>
            </a:r>
            <a:endParaRPr lang="en-US" altLang="ja-JP">
              <a:solidFill>
                <a:schemeClr val="bg1"/>
              </a:solidFill>
              <a:ea typeface="+mn-lt"/>
            </a:endParaRPr>
          </a:p>
          <a:p>
            <a:r>
              <a:rPr lang="en-US" altLang="ja-JP">
                <a:solidFill>
                  <a:schemeClr val="bg1"/>
                </a:solidFill>
                <a:ea typeface="+mn-lt"/>
              </a:rPr>
              <a:t>  </a:t>
            </a:r>
            <a:r>
              <a:rPr lang="en-US" altLang="ja-JP">
                <a:solidFill>
                  <a:schemeClr val="accent5"/>
                </a:solidFill>
                <a:ea typeface="+mn-lt"/>
              </a:rPr>
              <a:t>return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 </a:t>
            </a:r>
            <a:r>
              <a:rPr lang="en-US" altLang="ja-JP">
                <a:solidFill>
                  <a:schemeClr val="accent2"/>
                </a:solidFill>
                <a:ea typeface="+mn-lt"/>
              </a:rPr>
              <a:t>20yo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.</a:t>
            </a:r>
            <a:r>
              <a:rPr lang="en-US" altLang="ja-JP">
                <a:solidFill>
                  <a:schemeClr val="accent4"/>
                </a:solidFill>
                <a:ea typeface="+mn-lt"/>
              </a:rPr>
              <a:t>pdf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;</a:t>
            </a:r>
            <a:endParaRPr lang="en-US" altLang="ja-JP">
              <a:solidFill>
                <a:schemeClr val="bg1"/>
              </a:solidFill>
              <a:ea typeface="+mn-lt"/>
            </a:endParaRPr>
          </a:p>
          <a:p>
            <a:r>
              <a:rPr lang="en-US" altLang="ja-JP">
                <a:solidFill>
                  <a:schemeClr val="bg1"/>
                </a:solidFill>
                <a:ea typeface="+mn-lt"/>
              </a:rPr>
              <a:t>}</a:t>
            </a:r>
            <a:endParaRPr lang="en-US" altLang="ja-JP">
              <a:solidFill>
                <a:schemeClr val="bg1"/>
              </a:solidFill>
              <a:ea typeface="+mn-lt"/>
            </a:endParaRPr>
          </a:p>
          <a:p>
            <a:endParaRPr lang="en-US" altLang="ja-JP">
              <a:solidFill>
                <a:schemeClr val="bg1"/>
              </a:solidFill>
              <a:ea typeface="+mn-lt"/>
            </a:endParaRPr>
          </a:p>
          <a:p>
            <a:r>
              <a:rPr lang="en-US" altLang="ja-JP">
                <a:solidFill>
                  <a:schemeClr val="accent2"/>
                </a:solidFill>
                <a:ea typeface="+mn-lt"/>
              </a:rPr>
              <a:t>function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(</a:t>
            </a:r>
            <a:r>
              <a:rPr lang="en-US" altLang="ja-JP">
                <a:solidFill>
                  <a:schemeClr val="accent6"/>
                </a:solidFill>
                <a:ea typeface="+mn-lt"/>
              </a:rPr>
              <a:t>20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, </a:t>
            </a:r>
            <a:r>
              <a:rPr lang="en-US" altLang="ja-JP">
                <a:solidFill>
                  <a:schemeClr val="accent6"/>
                </a:solidFill>
                <a:ea typeface="+mn-lt"/>
              </a:rPr>
              <a:t>3</a:t>
            </a:r>
            <a:r>
              <a:rPr lang="en-US" altLang="ja-JP">
                <a:solidFill>
                  <a:schemeClr val="bg1"/>
                </a:solidFill>
                <a:ea typeface="+mn-lt"/>
              </a:rPr>
              <a:t>);</a:t>
            </a:r>
            <a:endParaRPr lang="en-US" altLang="ja-JP">
              <a:solidFill>
                <a:schemeClr val="bg1"/>
              </a:solidFill>
              <a:ea typeface="+mn-lt"/>
            </a:endParaRPr>
          </a:p>
        </p:txBody>
      </p:sp>
      <p:sp>
        <p:nvSpPr>
          <p:cNvPr id="18" name="テキストボックス 17"/>
          <p:cNvSpPr txBox="1"/>
          <p:nvPr/>
        </p:nvSpPr>
        <p:spPr>
          <a:xfrm>
            <a:off x="2108200" y="434975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2108200" y="5075555"/>
            <a:ext cx="770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>
                <a:solidFill>
                  <a:schemeClr val="bg1"/>
                </a:solidFill>
              </a:rPr>
              <a:t>:w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4" name="テキストボックス 3"/>
          <p:cNvSpPr txBox="1"/>
          <p:nvPr/>
        </p:nvSpPr>
        <p:spPr>
          <a:xfrm>
            <a:off x="2108200" y="5075555"/>
            <a:ext cx="2661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>
                <a:solidFill>
                  <a:schemeClr val="bg1"/>
                </a:solidFill>
              </a:rPr>
              <a:t>:q</a:t>
            </a:r>
            <a:endParaRPr lang="en-US" altLang="ja-JP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形 10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08200" y="435262"/>
            <a:ext cx="7975600" cy="5008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2108200" y="435263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テキストボックス 16"/>
          <p:cNvSpPr txBox="1"/>
          <p:nvPr/>
        </p:nvSpPr>
        <p:spPr>
          <a:xfrm>
            <a:off x="2107565" y="710565"/>
            <a:ext cx="72370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latin typeface="Arial Narrow" panose="020B0606020202030204" pitchFamily="34" charset="0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8" name="テキストボックス 17"/>
          <p:cNvSpPr txBox="1"/>
          <p:nvPr/>
        </p:nvSpPr>
        <p:spPr>
          <a:xfrm>
            <a:off x="2108200" y="434975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1" animBg="1"/>
      <p:bldP spid="6" grpId="1" animBg="1"/>
      <p:bldP spid="17" grpId="1"/>
      <p:bldP spid="1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形 10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76300" y="1617134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76300" y="1617133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76299" y="3090282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9801" y="2003909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08200" y="435262"/>
            <a:ext cx="7975600" cy="5008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2108200" y="435263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477375" y="1752570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  <p:sp>
        <p:nvSpPr>
          <p:cNvPr id="2" name="テキストボックス 1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テキストボックス 16"/>
          <p:cNvSpPr txBox="1"/>
          <p:nvPr/>
        </p:nvSpPr>
        <p:spPr>
          <a:xfrm>
            <a:off x="2107565" y="710565"/>
            <a:ext cx="72370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latin typeface="Arial Narrow" panose="020B0606020202030204" pitchFamily="34" charset="0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8" name="テキストボックス 17"/>
          <p:cNvSpPr txBox="1"/>
          <p:nvPr/>
        </p:nvSpPr>
        <p:spPr>
          <a:xfrm>
            <a:off x="2108200" y="434975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  <p:sp>
        <p:nvSpPr>
          <p:cNvPr id="3" name="正方形/長方形 12"/>
          <p:cNvSpPr/>
          <p:nvPr/>
        </p:nvSpPr>
        <p:spPr>
          <a:xfrm>
            <a:off x="639107" y="547113"/>
            <a:ext cx="11318118" cy="5432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 dirty="0"/>
          </a:p>
        </p:txBody>
      </p:sp>
      <p:sp>
        <p:nvSpPr>
          <p:cNvPr id="4" name="正方形/長方形 13"/>
          <p:cNvSpPr/>
          <p:nvPr/>
        </p:nvSpPr>
        <p:spPr>
          <a:xfrm>
            <a:off x="639107" y="547113"/>
            <a:ext cx="11318118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5" name="テキスト ボックス 16"/>
          <p:cNvSpPr txBox="1"/>
          <p:nvPr/>
        </p:nvSpPr>
        <p:spPr>
          <a:xfrm>
            <a:off x="639106" y="529012"/>
            <a:ext cx="171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 dirty="0">
                <a:solidFill>
                  <a:schemeClr val="bg1"/>
                </a:solidFill>
              </a:rPr>
              <a:t>20yo.pdf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pic>
        <p:nvPicPr>
          <p:cNvPr id="9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5" y="2863137"/>
            <a:ext cx="3413299" cy="2559974"/>
          </a:xfrm>
          <a:prstGeom prst="rect">
            <a:avLst/>
          </a:prstGeom>
        </p:spPr>
      </p:pic>
      <p:sp>
        <p:nvSpPr>
          <p:cNvPr id="16" name="テキスト ボックス 17"/>
          <p:cNvSpPr txBox="1"/>
          <p:nvPr/>
        </p:nvSpPr>
        <p:spPr>
          <a:xfrm>
            <a:off x="639106" y="788519"/>
            <a:ext cx="8023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ja-JP" altLang="en-US" dirty="0"/>
              <a:t>・写真展で入賞</a:t>
            </a:r>
            <a:endParaRPr kumimoji="1" lang="en-US" altLang="ja-JP" dirty="0"/>
          </a:p>
          <a:p>
            <a:r>
              <a:rPr lang="ja-JP" altLang="en-US" dirty="0"/>
              <a:t>　特殊な撮影技術とその唯一性が評価された。</a:t>
            </a:r>
            <a:endParaRPr lang="en-US" altLang="ja-JP" dirty="0"/>
          </a:p>
          <a:p>
            <a:r>
              <a:rPr kumimoji="1" lang="ja-JP" altLang="en-US" dirty="0"/>
              <a:t>　ステートメント：</a:t>
            </a:r>
            <a:r>
              <a:rPr lang="ja-JP" altLang="en-US" dirty="0"/>
              <a:t>「写真というメディアはその場のある風景のみを切り取</a:t>
            </a:r>
            <a:endParaRPr lang="en-US" altLang="ja-JP" dirty="0"/>
          </a:p>
          <a:p>
            <a:r>
              <a:rPr lang="ja-JP" altLang="en-US" dirty="0"/>
              <a:t>　ることしかできない。ゆえに、実際に自らの目で見ることに対しては大き</a:t>
            </a:r>
            <a:endParaRPr lang="en-US" altLang="ja-JP" dirty="0"/>
          </a:p>
          <a:p>
            <a:r>
              <a:rPr lang="ja-JP" altLang="en-US" dirty="0"/>
              <a:t>　く劣ってしまう。そこで、写真でしかできない体験・表現とはどのような</a:t>
            </a:r>
            <a:endParaRPr lang="en-US" altLang="ja-JP" dirty="0"/>
          </a:p>
          <a:p>
            <a:r>
              <a:rPr lang="ja-JP" altLang="en-US" dirty="0"/>
              <a:t>　ものか、模索した。」</a:t>
            </a:r>
            <a:endParaRPr lang="en-US" altLang="ja-JP" dirty="0"/>
          </a:p>
          <a:p>
            <a:r>
              <a:rPr kumimoji="1" lang="ja-JP" altLang="en-US" dirty="0"/>
              <a:t>　作品：</a:t>
            </a:r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64518" y="2871604"/>
            <a:ext cx="3413298" cy="2559974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04003" y="2871604"/>
            <a:ext cx="3413298" cy="2559974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5"/>
          <a:srcRect b="93087"/>
          <a:stretch>
            <a:fillRect/>
          </a:stretch>
        </p:blipFill>
        <p:spPr>
          <a:xfrm>
            <a:off x="914225" y="5657653"/>
            <a:ext cx="6108721" cy="316514"/>
          </a:xfrm>
          <a:prstGeom prst="rect">
            <a:avLst/>
          </a:prstGeom>
        </p:spPr>
      </p:pic>
      <p:sp>
        <p:nvSpPr>
          <p:cNvPr id="19" name="テキスト ボックス 7"/>
          <p:cNvSpPr txBox="1"/>
          <p:nvPr/>
        </p:nvSpPr>
        <p:spPr>
          <a:xfrm>
            <a:off x="11303000" y="6492845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ldLvl="0" animBg="1"/>
      <p:bldP spid="4" grpId="0" bldLvl="0" animBg="1"/>
      <p:bldP spid="5" grpId="0"/>
      <p:bldP spid="16" grpId="0"/>
      <p:bldP spid="8" grpId="1"/>
      <p:bldP spid="3" grpId="1" animBg="1"/>
      <p:bldP spid="4" grpId="1" animBg="1"/>
      <p:bldP spid="5" grpId="1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形 3" descr="me-25"/>
          <p:cNvPicPr>
            <a:picLocks noChangeAspect="1"/>
          </p:cNvPicPr>
          <p:nvPr/>
        </p:nvPicPr>
        <p:blipFill>
          <a:blip r:embed="rId1"/>
          <a:srcRect t="28604"/>
          <a:stretch>
            <a:fillRect/>
          </a:stretch>
        </p:blipFill>
        <p:spPr>
          <a:xfrm>
            <a:off x="0" y="-635"/>
            <a:ext cx="12191365" cy="6528435"/>
          </a:xfrm>
          <a:prstGeom prst="rect">
            <a:avLst/>
          </a:prstGeom>
        </p:spPr>
      </p:pic>
      <p:sp>
        <p:nvSpPr>
          <p:cNvPr id="2" name="正方形/長方形 6"/>
          <p:cNvSpPr/>
          <p:nvPr/>
        </p:nvSpPr>
        <p:spPr>
          <a:xfrm>
            <a:off x="0" y="6527800"/>
            <a:ext cx="12192000" cy="330200"/>
          </a:xfrm>
          <a:prstGeom prst="rect">
            <a:avLst/>
          </a:prstGeom>
          <a:solidFill>
            <a:srgbClr val="1A2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0" y="6564630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200">
                <a:solidFill>
                  <a:schemeClr val="bg1"/>
                </a:solidFill>
              </a:rPr>
              <a:t>現在有効なディストリビューション</a:t>
            </a:r>
            <a:r>
              <a:rPr lang="en-US" altLang="ja-JP" sz="1200">
                <a:solidFill>
                  <a:schemeClr val="bg1"/>
                </a:solidFill>
              </a:rPr>
              <a:t>: 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文学は点</a:t>
            </a:r>
            <a:r>
              <a:rPr lang="en-US" altLang="ja-JP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ja-JP" altLang="en-US" sz="1200">
                <a:solidFill>
                  <a:schemeClr val="accent4">
                    <a:lumMod val="60000"/>
                    <a:lumOff val="40000"/>
                  </a:schemeClr>
                </a:solidFill>
              </a:rPr>
              <a:t>つ</a:t>
            </a:r>
            <a:endParaRPr lang="ja-JP" altLang="en-US" sz="12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948055" y="1598719"/>
            <a:ext cx="6468533" cy="1710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948055" y="1598718"/>
            <a:ext cx="6468533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948054" y="3071867"/>
            <a:ext cx="6468533" cy="237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11556" y="1985494"/>
            <a:ext cx="6273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ja-JP" dirty="0"/>
              <a:t>$ vim </a:t>
            </a:r>
            <a:r>
              <a:rPr kumimoji="1" lang="en-US" altLang="ja-JP" dirty="0" err="1"/>
              <a:t>myfuture.per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[1220] </a:t>
            </a:r>
            <a:r>
              <a:rPr kumimoji="1" lang="ja-JP" altLang="en-US" dirty="0"/>
              <a:t>十河悠真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sz="800" dirty="0"/>
              <a:t>行</a:t>
            </a:r>
            <a:r>
              <a:rPr kumimoji="1" lang="en-US" altLang="ja-JP" sz="800" dirty="0"/>
              <a:t>4</a:t>
            </a:r>
            <a:r>
              <a:rPr kumimoji="1" lang="ja-JP" altLang="en-US" sz="800" dirty="0"/>
              <a:t>、列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|</a:t>
            </a:r>
            <a:r>
              <a:rPr kumimoji="1" lang="ja-JP" altLang="en-US" sz="800" dirty="0"/>
              <a:t>　</a:t>
            </a:r>
            <a:r>
              <a:rPr kumimoji="1" lang="en-US" altLang="ja-JP" sz="800" dirty="0"/>
              <a:t>40</a:t>
            </a:r>
            <a:r>
              <a:rPr kumimoji="1" lang="ja-JP" altLang="en-US" sz="800" dirty="0"/>
              <a:t>文字　　　　　　　　　　　　　　　　　　　　　　　　　｜ </a:t>
            </a:r>
            <a:r>
              <a:rPr lang="en-US" altLang="ja-JP" sz="800" dirty="0"/>
              <a:t>240% </a:t>
            </a:r>
            <a:r>
              <a:rPr lang="ja-JP" altLang="en-US" sz="800" dirty="0"/>
              <a:t>　　</a:t>
            </a:r>
            <a:r>
              <a:rPr lang="en-US" altLang="ja-JP" sz="800" dirty="0"/>
              <a:t>| Windows(CRLF)</a:t>
            </a:r>
            <a:r>
              <a:rPr lang="ja-JP" altLang="en-US" sz="800" dirty="0"/>
              <a:t>　　　　　</a:t>
            </a:r>
            <a:r>
              <a:rPr lang="en-US" altLang="ja-JP" sz="800" dirty="0"/>
              <a:t>| UTF-8</a:t>
            </a:r>
            <a:endParaRPr kumimoji="1" lang="en-US" altLang="ja-JP" sz="800" dirty="0"/>
          </a:p>
        </p:txBody>
      </p:sp>
      <p:sp>
        <p:nvSpPr>
          <p:cNvPr id="10" name="正方形/長方形 9"/>
          <p:cNvSpPr/>
          <p:nvPr/>
        </p:nvSpPr>
        <p:spPr>
          <a:xfrm>
            <a:off x="2108200" y="435262"/>
            <a:ext cx="7975600" cy="5008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endParaRPr kumimoji="1" lang="en-US" altLang="ja-JP" dirty="0"/>
          </a:p>
        </p:txBody>
      </p:sp>
      <p:sp>
        <p:nvSpPr>
          <p:cNvPr id="9" name="正方形/長方形 5"/>
          <p:cNvSpPr/>
          <p:nvPr/>
        </p:nvSpPr>
        <p:spPr>
          <a:xfrm>
            <a:off x="2108200" y="435263"/>
            <a:ext cx="7975600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2179320" y="692150"/>
            <a:ext cx="72370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latin typeface="Arial Narrow" panose="020B0606020202030204" pitchFamily="34" charset="0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vim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r++ myfuture.per</a:t>
            </a:r>
            <a:endParaRPr lang="en-US" altLang="ja-JP">
              <a:solidFill>
                <a:schemeClr val="bg1"/>
              </a:solidFill>
            </a:endParaRPr>
          </a:p>
          <a:p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accent6"/>
                </a:solidFill>
                <a:ea typeface="+mn-lt"/>
                <a:sym typeface="+mn-ea"/>
              </a:rPr>
              <a:t>juten10x@DESKTOP-R12L751</a:t>
            </a:r>
            <a:r>
              <a:rPr lang="en-US" altLang="ja-JP" dirty="0">
                <a:ea typeface="+mn-lt"/>
                <a:sym typeface="+mn-ea"/>
              </a:rPr>
              <a:t> </a:t>
            </a:r>
            <a:r>
              <a:rPr lang="en-US" altLang="ja-JP" dirty="0">
                <a:solidFill>
                  <a:schemeClr val="accent4"/>
                </a:solidFill>
                <a:ea typeface="+mn-lt"/>
                <a:sym typeface="+mn-ea"/>
              </a:rPr>
              <a:t>~/work</a:t>
            </a:r>
            <a:endParaRPr lang="en-US" altLang="ja-JP" dirty="0">
              <a:solidFill>
                <a:schemeClr val="accent4"/>
              </a:solidFill>
              <a:ea typeface="+mn-lt"/>
              <a:sym typeface="+mn-ea"/>
            </a:endParaRPr>
          </a:p>
          <a:p>
            <a:r>
              <a:rPr lang="en-US" altLang="ja-JP">
                <a:solidFill>
                  <a:schemeClr val="bg1"/>
                </a:solidFill>
              </a:rPr>
              <a:t>$ ./myfuture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ja-JP" altLang="en-US">
                <a:solidFill>
                  <a:schemeClr val="bg1"/>
                </a:solidFill>
              </a:rPr>
              <a:t>新規ウィンドウで</a:t>
            </a:r>
            <a:r>
              <a:rPr lang="en-US" altLang="ja-JP">
                <a:solidFill>
                  <a:schemeClr val="bg1"/>
                </a:solidFill>
              </a:rPr>
              <a:t>pdf</a:t>
            </a:r>
            <a:r>
              <a:rPr lang="ja-JP" altLang="en-US">
                <a:solidFill>
                  <a:schemeClr val="bg1"/>
                </a:solidFill>
              </a:rPr>
              <a:t>ファイルを開きますか？</a:t>
            </a:r>
            <a:r>
              <a:rPr lang="en-US" altLang="ja-JP">
                <a:solidFill>
                  <a:schemeClr val="bg1"/>
                </a:solidFill>
              </a:rPr>
              <a:t>[Y/n]</a:t>
            </a:r>
            <a:endParaRPr lang="en-US" altLang="ja-JP">
              <a:solidFill>
                <a:schemeClr val="bg1"/>
              </a:solidFill>
            </a:endParaRPr>
          </a:p>
          <a:p>
            <a:r>
              <a:rPr lang="en-US" altLang="ja-JP">
                <a:solidFill>
                  <a:schemeClr val="bg1"/>
                </a:solidFill>
              </a:rPr>
              <a:t>&gt;Y</a:t>
            </a:r>
            <a:endParaRPr lang="en-US" altLang="ja-JP">
              <a:solidFill>
                <a:schemeClr val="bg1"/>
              </a:solidFill>
            </a:endParaRPr>
          </a:p>
        </p:txBody>
      </p:sp>
      <p:sp>
        <p:nvSpPr>
          <p:cNvPr id="18" name="テキストボックス 17"/>
          <p:cNvSpPr txBox="1"/>
          <p:nvPr/>
        </p:nvSpPr>
        <p:spPr>
          <a:xfrm>
            <a:off x="2108200" y="434975"/>
            <a:ext cx="5679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</a:rPr>
              <a:t>~/work</a:t>
            </a:r>
            <a:endParaRPr lang="en-US" altLang="ja-JP" sz="1200">
              <a:solidFill>
                <a:schemeClr val="bg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17220" y="542290"/>
            <a:ext cx="11318240" cy="5528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17517" y="542032"/>
            <a:ext cx="11318118" cy="2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dirty="0"/>
              <a:t>-</a:t>
            </a:r>
            <a:r>
              <a:rPr lang="ja-JP" altLang="en-US" dirty="0"/>
              <a:t>▪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2"/>
          <a:srcRect t="86350"/>
          <a:stretch>
            <a:fillRect/>
          </a:stretch>
        </p:blipFill>
        <p:spPr>
          <a:xfrm>
            <a:off x="714638" y="779257"/>
            <a:ext cx="10906497" cy="38932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4" y="1317517"/>
            <a:ext cx="5115102" cy="383632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45761" y="542346"/>
            <a:ext cx="171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20yo.pdf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14375" y="5302885"/>
            <a:ext cx="98564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・応用情報技術者試験に合格</a:t>
            </a:r>
            <a:endParaRPr lang="ja-JP" altLang="en-US" dirty="0"/>
          </a:p>
          <a:p>
            <a:endParaRPr lang="en-US" altLang="ja-JP" sz="800" dirty="0"/>
          </a:p>
          <a:p>
            <a:r>
              <a:rPr lang="ja-JP" altLang="en-US" dirty="0"/>
              <a:t>・日本語版ウィキペディアで削除者に就任</a:t>
            </a:r>
            <a:endParaRPr lang="ja-JP" altLang="en-US" dirty="0"/>
          </a:p>
        </p:txBody>
      </p:sp>
      <p:sp>
        <p:nvSpPr>
          <p:cNvPr id="3" name="テキスト ボックス 7"/>
          <p:cNvSpPr txBox="1"/>
          <p:nvPr/>
        </p:nvSpPr>
        <p:spPr>
          <a:xfrm>
            <a:off x="10483850" y="2404080"/>
            <a:ext cx="889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000" dirty="0">
                <a:solidFill>
                  <a:schemeClr val="bg1"/>
                </a:solidFill>
              </a:rPr>
              <a:t>12</a:t>
            </a:r>
            <a:r>
              <a:rPr lang="en-US" altLang="ja-JP" sz="1000" dirty="0">
                <a:solidFill>
                  <a:schemeClr val="bg1"/>
                </a:solidFill>
              </a:rPr>
              <a:t>:04</a:t>
            </a:r>
            <a:endParaRPr lang="en-US" altLang="ja-JP" sz="1000" dirty="0">
              <a:solidFill>
                <a:schemeClr val="bg1"/>
              </a:solidFill>
            </a:endParaRPr>
          </a:p>
          <a:p>
            <a:pPr algn="r"/>
            <a:r>
              <a:rPr lang="en-US" altLang="ja-JP" sz="1000" dirty="0">
                <a:solidFill>
                  <a:schemeClr val="bg1"/>
                </a:solidFill>
              </a:rPr>
              <a:t>2024/10/9</a:t>
            </a:r>
            <a:endParaRPr lang="en-US" altLang="ja-JP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4294</Words>
  <Application>WPS Presentation</Application>
  <PresentationFormat>ワイド画面</PresentationFormat>
  <Paragraphs>388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ＭＳ Ｐゴシック</vt:lpstr>
      <vt:lpstr>Wingdings</vt:lpstr>
      <vt:lpstr>HG丸ｺﾞｼｯｸM-PRO</vt:lpstr>
      <vt:lpstr>Arial Narrow</vt:lpstr>
      <vt:lpstr>游ゴシック</vt:lpstr>
      <vt:lpstr>Microsoft YaHei</vt:lpstr>
      <vt:lpstr>ＭＳ Ｐゴシック</vt:lpstr>
      <vt:lpstr>Arial Unicode MS</vt:lpstr>
      <vt:lpstr>游ゴシック Light</vt:lpstr>
      <vt:lpstr>Calibri</vt:lpstr>
      <vt:lpstr>Office テーマ</vt:lpstr>
      <vt:lpstr>1_Office テーマ</vt:lpstr>
      <vt:lpstr>PowerPoint 演示文稿</vt:lpstr>
      <vt:lpstr>秋季総合報告会　第2部（LT会）</vt:lpstr>
      <vt:lpstr>自己紹介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ST58</dc:creator>
  <cp:lastModifiedBy>yumas</cp:lastModifiedBy>
  <cp:revision>15</cp:revision>
  <dcterms:created xsi:type="dcterms:W3CDTF">2024-09-12T06:09:00Z</dcterms:created>
  <dcterms:modified xsi:type="dcterms:W3CDTF">2024-10-09T22:41:52Z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1041-11.8.2.8498</vt:lpwstr>
  </property>
</Properties>
</file>